
<file path=[Content_Types].xml><?xml version="1.0" encoding="utf-8"?>
<Types xmlns="http://schemas.openxmlformats.org/package/2006/content-types">
  <Default Extension="jfif" ContentType="image/jpeg"/>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3" r:id="rId3"/>
    <p:sldId id="269" r:id="rId4"/>
    <p:sldId id="267" r:id="rId5"/>
    <p:sldId id="260" r:id="rId6"/>
    <p:sldId id="268"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5" d="100"/>
          <a:sy n="85" d="100"/>
        </p:scale>
        <p:origin x="77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E9462EF3-3C4F-43EE-ACEE-D4B806740EA3}" type="datetimeFigureOut">
              <a:rPr lang="en-US" dirty="0"/>
              <a:pPr/>
              <a:t>10/1/2020</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6C0EF2-9919-473B-8215-8616BAF10692}" type="datetimeFigureOut">
              <a:rPr lang="en-US" dirty="0"/>
              <a:t>10/1/2020</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9472EB-AC54-4713-BFC2-BEB621108C63}" type="datetimeFigureOut">
              <a:rPr lang="en-US" dirty="0"/>
              <a:t>10/1/2020</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455A0C-791E-4545-B787-F98AD45CD761}" type="datetimeFigureOut">
              <a:rPr lang="en-US" dirty="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536B77-F4F4-4427-AC4F-9A623798AD82}" type="datetimeFigureOut">
              <a:rPr lang="en-US" dirty="0"/>
              <a:t>10/1/2020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BE790C-34EB-4565-8437-CACF4CDB7822}" type="datetimeFigureOut">
              <a:rPr lang="en-US" dirty="0"/>
              <a:t>10/1/2020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A4C11-22B8-4A4E-8126-B3AF6B948A8E}" type="datetimeFigureOut">
              <a:rPr lang="en-US" dirty="0"/>
              <a:t>10/1/2020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ED06B6-C816-4861-964D-15A98395707D}" type="datetimeFigureOut">
              <a:rPr lang="en-US" dirty="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B1A8AB-EA7C-4B1B-9D73-E2551851FABE}" type="datetimeFigureOut">
              <a:rPr lang="en-US" dirty="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343B39-165A-4B68-AA5C-581F5336313C}" type="datetimeFigureOut">
              <a:rPr lang="en-US" dirty="0"/>
              <a:t>10/1/2020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42C8C57-33F9-4259-AC4F-0E3F5BEC9B94}" type="datetimeFigureOut">
              <a:rPr lang="en-US" dirty="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748772B-8FA2-401F-A0A1-A59855EDBC3E}" type="datetimeFigureOut">
              <a:rPr lang="en-US" dirty="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D5BDE-5A90-4611-82E9-0FC5746D30C5}" type="datetimeFigureOut">
              <a:rPr lang="en-US" dirty="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ADDA17D-0BEA-4E76-A7FC-F7C188BC48D1}" type="datetimeFigureOut">
              <a:rPr lang="en-US" dirty="0"/>
              <a:t>10/1/2020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909AC7D-18CA-4236-82B9-D75EB1D66EAE}" type="datetimeFigureOut">
              <a:rPr lang="en-US" dirty="0"/>
              <a:t>10/1/2020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8300E-C023-45CD-A0BE-EDB7A8C6EA8B}" type="datetimeFigureOut">
              <a:rPr lang="en-US" dirty="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620EAD-E369-4933-8469-ED7764B56A1B}" type="datetimeFigureOut">
              <a:rPr lang="en-US" dirty="0"/>
              <a:t>10/1/2020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90786BE5-D2A3-4BF0-8B30-D7403E61B3DC}" type="datetimeFigureOut">
              <a:rPr lang="en-US" dirty="0"/>
              <a:t>10/1/2020</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fif"/><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4.jfif"/><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0778-64BF-4BD8-AE02-6D75C9AC7F78}"/>
              </a:ext>
            </a:extLst>
          </p:cNvPr>
          <p:cNvSpPr>
            <a:spLocks noGrp="1"/>
          </p:cNvSpPr>
          <p:nvPr>
            <p:ph type="ctrTitle"/>
          </p:nvPr>
        </p:nvSpPr>
        <p:spPr>
          <a:xfrm>
            <a:off x="1154955" y="2099733"/>
            <a:ext cx="8825658" cy="1164462"/>
          </a:xfrm>
        </p:spPr>
        <p:txBody>
          <a:bodyPr/>
          <a:lstStyle/>
          <a:p>
            <a:pPr algn="ctr"/>
            <a:r>
              <a:rPr lang="en-US" sz="4000" dirty="0"/>
              <a:t>Payment Inequality in Men and Women</a:t>
            </a:r>
          </a:p>
        </p:txBody>
      </p:sp>
      <p:sp>
        <p:nvSpPr>
          <p:cNvPr id="3" name="Subtitle 2">
            <a:extLst>
              <a:ext uri="{FF2B5EF4-FFF2-40B4-BE49-F238E27FC236}">
                <a16:creationId xmlns:a16="http://schemas.microsoft.com/office/drawing/2014/main" id="{29CFDB8A-4AEC-4027-A3D1-9C82BE4F02E8}"/>
              </a:ext>
            </a:extLst>
          </p:cNvPr>
          <p:cNvSpPr>
            <a:spLocks noGrp="1"/>
          </p:cNvSpPr>
          <p:nvPr>
            <p:ph type="subTitle" idx="1"/>
          </p:nvPr>
        </p:nvSpPr>
        <p:spPr>
          <a:xfrm>
            <a:off x="1154955" y="3264195"/>
            <a:ext cx="8825658" cy="2374605"/>
          </a:xfrm>
        </p:spPr>
        <p:txBody>
          <a:bodyPr/>
          <a:lstStyle/>
          <a:p>
            <a:pPr algn="ctr"/>
            <a:r>
              <a:rPr lang="en-US" cap="none" dirty="0"/>
              <a:t>Name of Student</a:t>
            </a:r>
          </a:p>
          <a:p>
            <a:pPr algn="ctr"/>
            <a:r>
              <a:rPr lang="en-US" cap="none" dirty="0"/>
              <a:t>Name of Institution</a:t>
            </a:r>
          </a:p>
          <a:p>
            <a:pPr algn="ctr"/>
            <a:r>
              <a:rPr lang="en-US" cap="none" dirty="0"/>
              <a:t>Course Name</a:t>
            </a:r>
          </a:p>
        </p:txBody>
      </p:sp>
    </p:spTree>
    <p:extLst>
      <p:ext uri="{BB962C8B-B14F-4D97-AF65-F5344CB8AC3E}">
        <p14:creationId xmlns:p14="http://schemas.microsoft.com/office/powerpoint/2010/main" val="3272131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055D-55AB-429D-86CE-B2169311818A}"/>
              </a:ext>
            </a:extLst>
          </p:cNvPr>
          <p:cNvSpPr>
            <a:spLocks noGrp="1"/>
          </p:cNvSpPr>
          <p:nvPr>
            <p:ph type="title"/>
          </p:nvPr>
        </p:nvSpPr>
        <p:spPr/>
        <p:txBody>
          <a:bodyPr>
            <a:normAutofit fontScale="90000"/>
          </a:bodyPr>
          <a:lstStyle/>
          <a:p>
            <a:pPr algn="ctr"/>
            <a:r>
              <a:rPr lang="en-US" sz="3200" dirty="0"/>
              <a:t>Gender wages Inequality</a:t>
            </a:r>
          </a:p>
        </p:txBody>
      </p:sp>
      <p:sp>
        <p:nvSpPr>
          <p:cNvPr id="4" name="Text Placeholder 3">
            <a:extLst>
              <a:ext uri="{FF2B5EF4-FFF2-40B4-BE49-F238E27FC236}">
                <a16:creationId xmlns:a16="http://schemas.microsoft.com/office/drawing/2014/main" id="{BAF582A5-3D4F-4F20-A030-A574EF959992}"/>
              </a:ext>
            </a:extLst>
          </p:cNvPr>
          <p:cNvSpPr>
            <a:spLocks noGrp="1"/>
          </p:cNvSpPr>
          <p:nvPr>
            <p:ph type="body" sz="half" idx="2"/>
          </p:nvPr>
        </p:nvSpPr>
        <p:spPr/>
        <p:txBody>
          <a:bodyPr>
            <a:normAutofit/>
          </a:bodyPr>
          <a:lstStyle/>
          <a:p>
            <a:pPr marL="285750" indent="-285750">
              <a:buFont typeface="Arial" panose="020B0604020202020204" pitchFamily="34" charset="0"/>
              <a:buChar char="•"/>
            </a:pPr>
            <a:endParaRPr lang="en-US" dirty="0"/>
          </a:p>
        </p:txBody>
      </p:sp>
      <p:pic>
        <p:nvPicPr>
          <p:cNvPr id="40" name="Picture Placeholder 39">
            <a:extLst>
              <a:ext uri="{FF2B5EF4-FFF2-40B4-BE49-F238E27FC236}">
                <a16:creationId xmlns:a16="http://schemas.microsoft.com/office/drawing/2014/main" id="{29EED4BB-23E7-4BC7-BB80-5E50A8E37151}"/>
              </a:ext>
            </a:extLst>
          </p:cNvPr>
          <p:cNvPicPr>
            <a:picLocks noGrp="1" noChangeAspect="1"/>
          </p:cNvPicPr>
          <p:nvPr>
            <p:ph type="pic" idx="1"/>
          </p:nvPr>
        </p:nvPicPr>
        <p:blipFill>
          <a:blip r:embed="rId2"/>
          <a:srcRect t="18827" b="18827"/>
          <a:stretch>
            <a:fillRect/>
          </a:stretch>
        </p:blipFill>
        <p:spPr>
          <a:xfrm>
            <a:off x="1154955" y="685800"/>
            <a:ext cx="8825658" cy="3660422"/>
          </a:xfrm>
        </p:spPr>
      </p:pic>
      <p:sp>
        <p:nvSpPr>
          <p:cNvPr id="36" name="Picture Placeholder 34">
            <a:extLst>
              <a:ext uri="{FF2B5EF4-FFF2-40B4-BE49-F238E27FC236}">
                <a16:creationId xmlns:a16="http://schemas.microsoft.com/office/drawing/2014/main" id="{78C7530E-10EE-47B3-BA83-80273267C8CF}"/>
              </a:ext>
            </a:extLst>
          </p:cNvPr>
          <p:cNvSpPr txBox="1">
            <a:spLocks/>
          </p:cNvSpPr>
          <p:nvPr/>
        </p:nvSpPr>
        <p:spPr>
          <a:xfrm>
            <a:off x="1154955" y="640021"/>
            <a:ext cx="8825658" cy="3429000"/>
          </a:xfrm>
          <a:prstGeom prst="roundRect">
            <a:avLst>
              <a:gd name="adj" fmla="val 1858"/>
            </a:avLst>
          </a:prstGeom>
          <a:effectLst>
            <a:outerShdw blurRad="50800" dist="50800" dir="5400000" algn="tl" rotWithShape="0">
              <a:srgbClr val="000000">
                <a:alpha val="43000"/>
              </a:srgbClr>
            </a:outerShdw>
          </a:effectLst>
        </p:spPr>
      </p:sp>
    </p:spTree>
    <p:extLst>
      <p:ext uri="{BB962C8B-B14F-4D97-AF65-F5344CB8AC3E}">
        <p14:creationId xmlns:p14="http://schemas.microsoft.com/office/powerpoint/2010/main" val="30245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055D-55AB-429D-86CE-B2169311818A}"/>
              </a:ext>
            </a:extLst>
          </p:cNvPr>
          <p:cNvSpPr>
            <a:spLocks noGrp="1"/>
          </p:cNvSpPr>
          <p:nvPr>
            <p:ph type="title"/>
          </p:nvPr>
        </p:nvSpPr>
        <p:spPr>
          <a:xfrm>
            <a:off x="1153907" y="1693332"/>
            <a:ext cx="3860259" cy="890380"/>
          </a:xfrm>
        </p:spPr>
        <p:txBody>
          <a:bodyPr>
            <a:normAutofit/>
          </a:bodyPr>
          <a:lstStyle/>
          <a:p>
            <a:pPr algn="ctr"/>
            <a:r>
              <a:rPr lang="en-US" sz="3200" dirty="0">
                <a:effectLst/>
                <a:latin typeface="Calibri" panose="020F0502020204030204" pitchFamily="34" charset="0"/>
                <a:ea typeface="Calibri" panose="020F0502020204030204" pitchFamily="34" charset="0"/>
                <a:cs typeface="Times New Roman" panose="02020603050405020304" pitchFamily="18" charset="0"/>
              </a:rPr>
              <a:t>Conduct a Pay </a:t>
            </a:r>
            <a:r>
              <a:rPr lang="en-US" sz="3200" dirty="0">
                <a:latin typeface="Calibri" panose="020F0502020204030204" pitchFamily="34" charset="0"/>
                <a:ea typeface="Calibri" panose="020F0502020204030204" pitchFamily="34" charset="0"/>
                <a:cs typeface="Times New Roman" panose="02020603050405020304" pitchFamily="18" charset="0"/>
              </a:rPr>
              <a:t>A</a:t>
            </a:r>
            <a:r>
              <a:rPr lang="en-US" sz="3200" dirty="0">
                <a:effectLst/>
                <a:latin typeface="Calibri" panose="020F0502020204030204" pitchFamily="34" charset="0"/>
                <a:ea typeface="Calibri" panose="020F0502020204030204" pitchFamily="34" charset="0"/>
                <a:cs typeface="Times New Roman" panose="02020603050405020304" pitchFamily="18" charset="0"/>
              </a:rPr>
              <a:t>udit</a:t>
            </a:r>
            <a:endParaRPr lang="en-US" sz="3200" dirty="0"/>
          </a:p>
        </p:txBody>
      </p:sp>
      <p:sp>
        <p:nvSpPr>
          <p:cNvPr id="4" name="Text Placeholder 3">
            <a:extLst>
              <a:ext uri="{FF2B5EF4-FFF2-40B4-BE49-F238E27FC236}">
                <a16:creationId xmlns:a16="http://schemas.microsoft.com/office/drawing/2014/main" id="{BAF582A5-3D4F-4F20-A030-A574EF959992}"/>
              </a:ext>
            </a:extLst>
          </p:cNvPr>
          <p:cNvSpPr>
            <a:spLocks noGrp="1"/>
          </p:cNvSpPr>
          <p:nvPr>
            <p:ph type="body" sz="half" idx="2"/>
          </p:nvPr>
        </p:nvSpPr>
        <p:spPr>
          <a:xfrm>
            <a:off x="478465" y="2732568"/>
            <a:ext cx="5165666" cy="3615070"/>
          </a:xfrm>
        </p:spPr>
        <p:txBody>
          <a:bodyPr>
            <a:normAutofit/>
          </a:bodyPr>
          <a:lstStyle/>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first step to take when addressing this problem is awareness.</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 It is important to note that compensation should be done regardless of gender or race so as to deal with the issue of pay gaps. </a:t>
            </a:r>
          </a:p>
          <a:p>
            <a:pPr marL="285750" indent="-285750">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also in order to be open on how your organization decides compensation so that the employees don’t have to guess the highlights that determine their pay.</a:t>
            </a:r>
            <a:endParaRPr lang="en-US" dirty="0"/>
          </a:p>
        </p:txBody>
      </p:sp>
      <p:pic>
        <p:nvPicPr>
          <p:cNvPr id="8" name="Picture Placeholder 7">
            <a:extLst>
              <a:ext uri="{FF2B5EF4-FFF2-40B4-BE49-F238E27FC236}">
                <a16:creationId xmlns:a16="http://schemas.microsoft.com/office/drawing/2014/main" id="{E36CE495-27DF-4041-854A-F1A7B10E4DCE}"/>
              </a:ext>
            </a:extLst>
          </p:cNvPr>
          <p:cNvPicPr>
            <a:picLocks noGrp="1" noChangeAspect="1"/>
          </p:cNvPicPr>
          <p:nvPr>
            <p:ph type="pic" idx="1"/>
          </p:nvPr>
        </p:nvPicPr>
        <p:blipFill>
          <a:blip r:embed="rId2"/>
          <a:srcRect l="26493" r="26493"/>
          <a:stretch>
            <a:fillRect/>
          </a:stretch>
        </p:blipFill>
        <p:spPr>
          <a:xfrm>
            <a:off x="6548438" y="1143000"/>
            <a:ext cx="3227387" cy="4572000"/>
          </a:xfrm>
        </p:spPr>
      </p:pic>
    </p:spTree>
    <p:extLst>
      <p:ext uri="{BB962C8B-B14F-4D97-AF65-F5344CB8AC3E}">
        <p14:creationId xmlns:p14="http://schemas.microsoft.com/office/powerpoint/2010/main" val="788397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055D-55AB-429D-86CE-B2169311818A}"/>
              </a:ext>
            </a:extLst>
          </p:cNvPr>
          <p:cNvSpPr>
            <a:spLocks noGrp="1"/>
          </p:cNvSpPr>
          <p:nvPr>
            <p:ph type="title"/>
          </p:nvPr>
        </p:nvSpPr>
        <p:spPr>
          <a:xfrm>
            <a:off x="1153907" y="1693332"/>
            <a:ext cx="3860259" cy="890380"/>
          </a:xfrm>
        </p:spPr>
        <p:txBody>
          <a:bodyPr>
            <a:normAutofit/>
          </a:bodyPr>
          <a:lstStyle/>
          <a:p>
            <a:pPr algn="ctr"/>
            <a:r>
              <a:rPr lang="en-US" sz="3200" dirty="0">
                <a:effectLst/>
                <a:latin typeface="Calibri" panose="020F0502020204030204" pitchFamily="34" charset="0"/>
                <a:ea typeface="Calibri" panose="020F0502020204030204" pitchFamily="34" charset="0"/>
                <a:cs typeface="Times New Roman" panose="02020603050405020304" pitchFamily="18" charset="0"/>
              </a:rPr>
              <a:t>Fair Job Promotions</a:t>
            </a:r>
            <a:endParaRPr lang="en-US" sz="3200" dirty="0"/>
          </a:p>
        </p:txBody>
      </p:sp>
      <p:sp>
        <p:nvSpPr>
          <p:cNvPr id="4" name="Text Placeholder 3">
            <a:extLst>
              <a:ext uri="{FF2B5EF4-FFF2-40B4-BE49-F238E27FC236}">
                <a16:creationId xmlns:a16="http://schemas.microsoft.com/office/drawing/2014/main" id="{BAF582A5-3D4F-4F20-A030-A574EF959992}"/>
              </a:ext>
            </a:extLst>
          </p:cNvPr>
          <p:cNvSpPr>
            <a:spLocks noGrp="1"/>
          </p:cNvSpPr>
          <p:nvPr>
            <p:ph type="body" sz="half" idx="2"/>
          </p:nvPr>
        </p:nvSpPr>
        <p:spPr>
          <a:xfrm>
            <a:off x="478465" y="2732568"/>
            <a:ext cx="5165666" cy="3615070"/>
          </a:xfrm>
        </p:spPr>
        <p:txBody>
          <a:bodyPr>
            <a:normAutofit/>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Make sure that promotions are done conducted are done in a fair manner.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promotions and reviews of audit ensure that the company is rating workers in both gender equally and not favoring men by rating them highly.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Workers in the company should be promoted at the same rate. The managers should be trained and made to understand the effects of gender bias on their decision making process and state clear procedures to minimize and fight bias in the review of performance.</a:t>
            </a:r>
          </a:p>
        </p:txBody>
      </p:sp>
      <p:pic>
        <p:nvPicPr>
          <p:cNvPr id="12" name="Picture Placeholder 11">
            <a:extLst>
              <a:ext uri="{FF2B5EF4-FFF2-40B4-BE49-F238E27FC236}">
                <a16:creationId xmlns:a16="http://schemas.microsoft.com/office/drawing/2014/main" id="{EAA972D2-4730-4D65-8B35-3BFD695F4155}"/>
              </a:ext>
            </a:extLst>
          </p:cNvPr>
          <p:cNvPicPr>
            <a:picLocks noGrp="1" noChangeAspect="1"/>
          </p:cNvPicPr>
          <p:nvPr>
            <p:ph type="pic" idx="1"/>
          </p:nvPr>
        </p:nvPicPr>
        <p:blipFill>
          <a:blip r:embed="rId2"/>
          <a:srcRect l="14556" r="14556"/>
          <a:stretch>
            <a:fillRect/>
          </a:stretch>
        </p:blipFill>
        <p:spPr>
          <a:xfrm>
            <a:off x="6457950" y="1143000"/>
            <a:ext cx="5734050" cy="4572000"/>
          </a:xfrm>
        </p:spPr>
      </p:pic>
    </p:spTree>
    <p:extLst>
      <p:ext uri="{BB962C8B-B14F-4D97-AF65-F5344CB8AC3E}">
        <p14:creationId xmlns:p14="http://schemas.microsoft.com/office/powerpoint/2010/main" val="211883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6E81D-FEF3-4A5F-89E6-B36BB84F9BD2}"/>
              </a:ext>
            </a:extLst>
          </p:cNvPr>
          <p:cNvSpPr>
            <a:spLocks noGrp="1"/>
          </p:cNvSpPr>
          <p:nvPr>
            <p:ph type="title"/>
          </p:nvPr>
        </p:nvSpPr>
        <p:spPr/>
        <p:txBody>
          <a:bodyPr/>
          <a:lstStyle/>
          <a:p>
            <a:r>
              <a:rPr lang="en-US" dirty="0">
                <a:latin typeface="Gloucester MT Extra Condensed" panose="02030808020601010101" pitchFamily="18" charset="0"/>
              </a:rPr>
              <a:t>Personal Development Opportunities</a:t>
            </a:r>
          </a:p>
        </p:txBody>
      </p:sp>
      <p:sp>
        <p:nvSpPr>
          <p:cNvPr id="4" name="Text Placeholder 3">
            <a:extLst>
              <a:ext uri="{FF2B5EF4-FFF2-40B4-BE49-F238E27FC236}">
                <a16:creationId xmlns:a16="http://schemas.microsoft.com/office/drawing/2014/main" id="{AB6617CE-E038-4ABF-946A-9E219558CEC3}"/>
              </a:ext>
            </a:extLst>
          </p:cNvPr>
          <p:cNvSpPr>
            <a:spLocks noGrp="1"/>
          </p:cNvSpPr>
          <p:nvPr>
            <p:ph type="body" idx="1"/>
          </p:nvPr>
        </p:nvSpPr>
        <p:spPr>
          <a:xfrm>
            <a:off x="6400800" y="2445488"/>
            <a:ext cx="5791200" cy="4412512"/>
          </a:xfrm>
        </p:spPr>
        <p:txBody>
          <a:bodyPr>
            <a:normAutofit/>
          </a:bodyPr>
          <a:lstStyle/>
          <a:p>
            <a:pPr marL="285750" indent="-285750">
              <a:buFont typeface="Arial" panose="020B0604020202020204" pitchFamily="34" charset="0"/>
              <a:buChar char="•"/>
            </a:pPr>
            <a:r>
              <a:rPr lang="en-US" sz="1800" cap="none" dirty="0">
                <a:solidFill>
                  <a:schemeClr val="tx1"/>
                </a:solidFill>
                <a:latin typeface="Calibri" panose="020F0502020204030204" pitchFamily="34" charset="0"/>
                <a:ea typeface="Calibri" panose="020F0502020204030204" pitchFamily="34" charset="0"/>
                <a:cs typeface="Times New Roman" panose="02020603050405020304" pitchFamily="18" charset="0"/>
              </a:rPr>
              <a:t>E</a:t>
            </a: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nsure women have equal chances for advancing. </a:t>
            </a:r>
          </a:p>
          <a:p>
            <a:pPr marL="285750" indent="-285750">
              <a:buFont typeface="Arial" panose="020B0604020202020204" pitchFamily="34" charset="0"/>
              <a:buChar char="•"/>
            </a:pPr>
            <a:r>
              <a:rPr lang="en-US" sz="1800" cap="none" dirty="0">
                <a:solidFill>
                  <a:schemeClr val="tx1"/>
                </a:solidFill>
                <a:latin typeface="Calibri" panose="020F0502020204030204" pitchFamily="34" charset="0"/>
                <a:ea typeface="Calibri" panose="020F0502020204030204" pitchFamily="34" charset="0"/>
                <a:cs typeface="Times New Roman" panose="02020603050405020304" pitchFamily="18" charset="0"/>
              </a:rPr>
              <a:t>W</a:t>
            </a: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omen are typically given less or no feedback on the performance of their duties and they have very little or no access to mentorship. </a:t>
            </a:r>
          </a:p>
          <a:p>
            <a:pPr marL="285750" indent="-285750">
              <a:buFont typeface="Arial" panose="020B0604020202020204" pitchFamily="34" charset="0"/>
              <a:buChar char="•"/>
            </a:pPr>
            <a:r>
              <a:rPr lang="en-US" sz="1800" cap="none" dirty="0">
                <a:solidFill>
                  <a:schemeClr val="tx1"/>
                </a:solidFill>
                <a:latin typeface="Calibri" panose="020F0502020204030204" pitchFamily="34" charset="0"/>
                <a:ea typeface="Calibri" panose="020F0502020204030204" pitchFamily="34" charset="0"/>
                <a:cs typeface="Times New Roman" panose="02020603050405020304" pitchFamily="18" charset="0"/>
              </a:rPr>
              <a:t>M</a:t>
            </a: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en have got greater access to mentorship and sometimes sponsorship. </a:t>
            </a:r>
          </a:p>
          <a:p>
            <a:pPr marL="285750" indent="-285750">
              <a:buFont typeface="Arial" panose="020B0604020202020204" pitchFamily="34" charset="0"/>
              <a:buChar char="•"/>
            </a:pP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 company should ensure that women in that company are able to access people and opportunities that will facilitate careers and are given equal amount of office work as men. </a:t>
            </a:r>
          </a:p>
          <a:p>
            <a:pPr marL="285750" indent="-285750">
              <a:buFont typeface="Arial" panose="020B0604020202020204" pitchFamily="34" charset="0"/>
              <a:buChar char="•"/>
            </a:pP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For example in the organization of events women should be given equal opportunities so that they can have an access to opportunities.</a:t>
            </a:r>
            <a:endParaRPr lang="en-US" cap="none" dirty="0">
              <a:solidFill>
                <a:schemeClr val="tx1"/>
              </a:solidFill>
            </a:endParaRPr>
          </a:p>
        </p:txBody>
      </p:sp>
    </p:spTree>
    <p:extLst>
      <p:ext uri="{BB962C8B-B14F-4D97-AF65-F5344CB8AC3E}">
        <p14:creationId xmlns:p14="http://schemas.microsoft.com/office/powerpoint/2010/main" val="2802147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86E81D-FEF3-4A5F-89E6-B36BB84F9BD2}"/>
              </a:ext>
            </a:extLst>
          </p:cNvPr>
          <p:cNvSpPr>
            <a:spLocks noGrp="1"/>
          </p:cNvSpPr>
          <p:nvPr>
            <p:ph type="title"/>
          </p:nvPr>
        </p:nvSpPr>
        <p:spPr/>
        <p:txBody>
          <a:bodyPr/>
          <a:lstStyle/>
          <a:p>
            <a:r>
              <a:rPr lang="en-US" dirty="0">
                <a:latin typeface="Gloucester MT Extra Condensed" panose="02030808020601010101" pitchFamily="18" charset="0"/>
              </a:rPr>
              <a:t>Equal Negotiation Opportunities</a:t>
            </a:r>
          </a:p>
        </p:txBody>
      </p:sp>
      <p:sp>
        <p:nvSpPr>
          <p:cNvPr id="4" name="Text Placeholder 3">
            <a:extLst>
              <a:ext uri="{FF2B5EF4-FFF2-40B4-BE49-F238E27FC236}">
                <a16:creationId xmlns:a16="http://schemas.microsoft.com/office/drawing/2014/main" id="{AB6617CE-E038-4ABF-946A-9E219558CEC3}"/>
              </a:ext>
            </a:extLst>
          </p:cNvPr>
          <p:cNvSpPr>
            <a:spLocks noGrp="1"/>
          </p:cNvSpPr>
          <p:nvPr>
            <p:ph type="body" idx="1"/>
          </p:nvPr>
        </p:nvSpPr>
        <p:spPr>
          <a:xfrm>
            <a:off x="6400800" y="2445488"/>
            <a:ext cx="5791200" cy="4412512"/>
          </a:xfrm>
        </p:spPr>
        <p:txBody>
          <a:bodyPr>
            <a:normAutofit/>
          </a:bodyPr>
          <a:lstStyle/>
          <a:p>
            <a:pPr marL="285750" marR="0" indent="-285750">
              <a:lnSpc>
                <a:spcPct val="107000"/>
              </a:lnSpc>
              <a:spcBef>
                <a:spcPts val="0"/>
              </a:spcBef>
              <a:spcAft>
                <a:spcPts val="800"/>
              </a:spcAft>
              <a:buFont typeface="Arial" panose="020B0604020202020204" pitchFamily="34" charset="0"/>
              <a:buChar char="•"/>
            </a:pPr>
            <a:r>
              <a:rPr lang="en-US" sz="1800" cap="none" dirty="0">
                <a:solidFill>
                  <a:schemeClr val="tx1"/>
                </a:solidFill>
                <a:latin typeface="Calibri" panose="020F0502020204030204" pitchFamily="34" charset="0"/>
                <a:ea typeface="Calibri" panose="020F0502020204030204" pitchFamily="34" charset="0"/>
                <a:cs typeface="Times New Roman" panose="02020603050405020304" pitchFamily="18" charset="0"/>
              </a:rPr>
              <a:t>M</a:t>
            </a: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ake it a good thing for women to negotiate. </a:t>
            </a:r>
          </a:p>
          <a:p>
            <a:pPr marL="285750" marR="0" indent="-285750">
              <a:lnSpc>
                <a:spcPct val="107000"/>
              </a:lnSpc>
              <a:spcBef>
                <a:spcPts val="0"/>
              </a:spcBef>
              <a:spcAft>
                <a:spcPts val="800"/>
              </a:spcAft>
              <a:buFont typeface="Arial" panose="020B0604020202020204" pitchFamily="34" charset="0"/>
              <a:buChar char="•"/>
            </a:pP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There is a notion that women are collaborative and giving and we tend to see them as people who don’t deserve anything good. </a:t>
            </a:r>
          </a:p>
          <a:p>
            <a:pPr marL="285750" marR="0" indent="-285750">
              <a:lnSpc>
                <a:spcPct val="107000"/>
              </a:lnSpc>
              <a:spcBef>
                <a:spcPts val="0"/>
              </a:spcBef>
              <a:spcAft>
                <a:spcPts val="800"/>
              </a:spcAft>
              <a:buFont typeface="Arial" panose="020B0604020202020204" pitchFamily="34" charset="0"/>
              <a:buChar char="•"/>
            </a:pP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This social challenge can affect the outcome of women’s negotiation in a bad way and also negatively affect their careers and future occupations. </a:t>
            </a:r>
          </a:p>
          <a:p>
            <a:pPr marL="285750" marR="0" indent="-285750">
              <a:lnSpc>
                <a:spcPct val="107000"/>
              </a:lnSpc>
              <a:spcBef>
                <a:spcPts val="0"/>
              </a:spcBef>
              <a:spcAft>
                <a:spcPts val="800"/>
              </a:spcAft>
              <a:buFont typeface="Arial" panose="020B0604020202020204" pitchFamily="34" charset="0"/>
              <a:buChar char="•"/>
            </a:pPr>
            <a:r>
              <a:rPr lang="en-US" sz="1800" cap="none"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We should encourage women in our organizations to form negotiation platforms and we should not punish them but to applause them.</a:t>
            </a:r>
          </a:p>
        </p:txBody>
      </p:sp>
    </p:spTree>
    <p:extLst>
      <p:ext uri="{BB962C8B-B14F-4D97-AF65-F5344CB8AC3E}">
        <p14:creationId xmlns:p14="http://schemas.microsoft.com/office/powerpoint/2010/main" val="31543353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docProps/app.xml><?xml version="1.0" encoding="utf-8"?>
<Properties xmlns="http://schemas.openxmlformats.org/officeDocument/2006/extended-properties" xmlns:vt="http://schemas.openxmlformats.org/officeDocument/2006/docPropsVTypes">
  <Template>Ion Boardroom</Template>
  <TotalTime>1743</TotalTime>
  <Words>362</Words>
  <Application>Microsoft Office PowerPoint</Application>
  <PresentationFormat>Widescreen</PresentationFormat>
  <Paragraphs>24</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Century Gothic</vt:lpstr>
      <vt:lpstr>Gloucester MT Extra Condensed</vt:lpstr>
      <vt:lpstr>Wingdings 3</vt:lpstr>
      <vt:lpstr>Ion Boardroom</vt:lpstr>
      <vt:lpstr>Payment Inequality in Men and Women</vt:lpstr>
      <vt:lpstr>Gender wages Inequality</vt:lpstr>
      <vt:lpstr>Conduct a Pay Audit</vt:lpstr>
      <vt:lpstr>Fair Job Promotions</vt:lpstr>
      <vt:lpstr>Personal Development Opportunities</vt:lpstr>
      <vt:lpstr>Equal Negotiation Opportunities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Portfolio</dc:title>
  <dc:creator>user</dc:creator>
  <cp:lastModifiedBy>user</cp:lastModifiedBy>
  <cp:revision>157</cp:revision>
  <dcterms:created xsi:type="dcterms:W3CDTF">2020-06-20T00:15:30Z</dcterms:created>
  <dcterms:modified xsi:type="dcterms:W3CDTF">2020-10-01T09:10:51Z</dcterms:modified>
</cp:coreProperties>
</file>